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464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562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705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567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851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075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07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60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34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878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178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A9DC8-8C1A-4031-B3DC-BB3B8B90E0F4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AD69-5C38-49EF-A660-9BD777A55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0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44463" y="44450"/>
            <a:ext cx="8820150" cy="1008286"/>
          </a:xfrm>
          <a:prstGeom prst="roundRect">
            <a:avLst/>
          </a:prstGeom>
          <a:solidFill>
            <a:srgbClr val="FFFFCC"/>
          </a:solidFill>
          <a:ln w="381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cap="small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Предложения по совершенствованию механизма предоставления </a:t>
            </a:r>
            <a:r>
              <a:rPr lang="ru-RU" b="1" cap="small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молодым семьям социальных выплат на приобретение (строительство) жилья и их использования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4463" y="1294342"/>
            <a:ext cx="8820150" cy="694498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Признание молодых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семей нуждающимися в жилых помещениях </a:t>
            </a:r>
            <a:endParaRPr lang="ru-RU" b="1" cap="small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 марта 2005 г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(изменения в пункт 7 Правил)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4463" y="2132855"/>
            <a:ext cx="8820150" cy="4500661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 же основаниям, которые установлены </a:t>
            </a:r>
            <a:r>
              <a:rPr lang="ru-RU" sz="1700" i="1" strike="dblStrike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статьей 51</a:t>
            </a:r>
            <a:r>
              <a:rPr lang="ru-RU" sz="1700" i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i="1" u="dbl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частью 1 статьи 51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Жилищного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кодекса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РФ для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признания граждан нуждающимися в жилых помещениях, предоставляемых по договорам социального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найма.</a:t>
            </a:r>
          </a:p>
        </p:txBody>
      </p:sp>
      <p:sp>
        <p:nvSpPr>
          <p:cNvPr id="9" name="Овал 8"/>
          <p:cNvSpPr/>
          <p:nvPr/>
        </p:nvSpPr>
        <p:spPr>
          <a:xfrm>
            <a:off x="35496" y="6453336"/>
            <a:ext cx="352425" cy="360363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66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3716" y="3284984"/>
            <a:ext cx="8536756" cy="32403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46088" algn="just">
              <a:defRPr/>
            </a:pPr>
            <a:r>
              <a:rPr lang="ru-RU" sz="1600" b="1" i="1" u="sng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Обоснование:</a:t>
            </a: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Действующая редакция Правил допускает неоднозначное толкование абзаца 2 пункта 7 (при определении уровня обеспеченности жильем молодой семьи учитываются только жилые помещения, занимаемые ей по договору социального найма или принадлежащие членам молодой семьи на праве собственности) во взаимосвязи с частью 2 статьи 51 ЖК РФ (учитываются все жилые помещения, занимаемые членами семьи договору социального найма или принадлежащие им на праве собственности). </a:t>
            </a:r>
          </a:p>
          <a:p>
            <a:pPr lvl="0" indent="446088" algn="just">
              <a:defRPr/>
            </a:pP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 связи с этим зачастую, в том числе судебными органами, при определении обеспеченности молодой семьи жильем применяется часть 2 статьи 51 ЖК РФ, как акта большей юридической силы, во взаимосвязи с определениями членов семьи собственника жилого помещения либо нанимателя по договору социального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найма, установленными частью </a:t>
            </a: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 статьи 31 и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частью </a:t>
            </a: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 статьи 69 ЖК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РФ (соответственно).</a:t>
            </a:r>
            <a:endParaRPr lang="ru-RU" sz="1600" b="1" i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686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44463" y="142214"/>
            <a:ext cx="8820150" cy="694498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Признание молодых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семей нуждающимися в жилых помещениях </a:t>
            </a:r>
            <a:endParaRPr lang="ru-RU" b="1" cap="small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 марта 2005 г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(изменения в пункт 7 Правил)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4463" y="980727"/>
            <a:ext cx="8913116" cy="5544617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/>
          <a:lstStyle/>
          <a:p>
            <a:pPr indent="446088" algn="just">
              <a:defRPr/>
            </a:pPr>
            <a:r>
              <a:rPr lang="ru-RU" sz="1700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Изменение принципа определения нуждающимися молодых семей, получающими социальную выплату на погашение жилищного кредита:</a:t>
            </a:r>
          </a:p>
          <a:p>
            <a:pPr indent="446088" algn="just">
              <a:defRPr/>
            </a:pPr>
            <a:r>
              <a:rPr lang="ru-RU" sz="1700" b="1" u="sng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Действующая редакция:</a:t>
            </a:r>
            <a:r>
              <a:rPr lang="ru-RU" sz="1700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нуждаемость определяется на дату получения жилищного кредита.</a:t>
            </a:r>
          </a:p>
          <a:p>
            <a:pPr lvl="0" indent="446088" algn="just">
              <a:defRPr/>
            </a:pPr>
            <a:r>
              <a:rPr lang="ru-RU" sz="1700" b="1" u="sng" cap="small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Предлагаемая редакция</a:t>
            </a:r>
            <a:r>
              <a:rPr lang="ru-RU" sz="1700" b="1" u="sng" cap="small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700" b="1" cap="small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при определении нуждаемости не учитываются жилые помещения, приобретенные </a:t>
            </a:r>
            <a:r>
              <a:rPr lang="ru-RU" sz="1700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за счет </a:t>
            </a: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жилищного кредита, на погашение которого предполагается использовать социальную выплату </a:t>
            </a:r>
            <a:r>
              <a:rPr lang="ru-RU" sz="17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(аналогично, как при определении нуждаемости для государственных служащих)</a:t>
            </a: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b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6088" algn="just">
              <a:defRPr/>
            </a:pP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6088" algn="just">
              <a:defRPr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5496" y="6453336"/>
            <a:ext cx="352425" cy="360363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66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7921" y="3429000"/>
            <a:ext cx="8536756" cy="28803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46088" algn="just">
              <a:defRPr/>
            </a:pPr>
            <a:r>
              <a:rPr lang="ru-RU" sz="1600" b="1" i="1" u="sng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Обоснование:</a:t>
            </a: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Установление единых условий получения социальных выплат для молодых семей.</a:t>
            </a:r>
          </a:p>
          <a:p>
            <a:pPr lvl="0" indent="446088" algn="just">
              <a:defRPr/>
            </a:pP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действующей редакции:</a:t>
            </a:r>
          </a:p>
          <a:p>
            <a:pPr lvl="0" indent="446088" algn="just">
              <a:defRPr/>
            </a:pP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приобретение жилых помещений молодыми семьями, планирующими использовать социальную выплату на приобретение (строительство) жилья или на получение жилищного кредита, влечет за собой утрату права на получение социальной выплаты; </a:t>
            </a:r>
          </a:p>
          <a:p>
            <a:pPr lvl="0" indent="446088" algn="just">
              <a:defRPr/>
            </a:pP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приобретение жилых помещений молодыми семьями, планирующими использовать социальную выплату на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погашение жилищного кредита, не влечет </a:t>
            </a:r>
            <a:r>
              <a:rPr lang="ru-RU" sz="1600" b="1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за собой утрату права на получение социальной </a:t>
            </a: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выплаты (нуждаемость определяется на момент получения жилищного кредита).</a:t>
            </a:r>
            <a:endParaRPr lang="ru-RU" sz="1600" b="1" i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63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44463" y="70206"/>
            <a:ext cx="8820150" cy="838514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Расширение возможностей использования социальной выплаты </a:t>
            </a: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приобретение жилых помещений по договору участия </a:t>
            </a: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долевом строительстве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7429" y="980728"/>
            <a:ext cx="8820150" cy="1080120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u="sng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Действующая редакция:</a:t>
            </a:r>
            <a:r>
              <a:rPr lang="ru-RU" sz="1700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уплата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цены договора участия в долевом строительстве, который предусматривает в качестве объекта долевого строительства жилое помещение,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осуществляется путем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внесения соответствующих средств на счет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эскроу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Овал 8"/>
          <p:cNvSpPr/>
          <p:nvPr/>
        </p:nvSpPr>
        <p:spPr>
          <a:xfrm>
            <a:off x="35496" y="6453336"/>
            <a:ext cx="352425" cy="360363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66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8259" y="3573015"/>
            <a:ext cx="8266354" cy="3240684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Должно выполняться </a:t>
            </a:r>
            <a:r>
              <a:rPr lang="ru-RU" sz="17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из следующих условий:</a:t>
            </a:r>
          </a:p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в договоре участия в долевом строительстве указывается, что уплата цены такого договора осуществляется на счет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эскроу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46088" algn="just">
              <a:defRPr/>
            </a:pP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1700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 договоре участия в долевом строительстве </a:t>
            </a: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указывается об исполнении застройщиком </a:t>
            </a:r>
            <a:r>
              <a:rPr lang="ru-RU" sz="1700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обязанности по уплате отчислений (взносов) в компенсационный фонд</a:t>
            </a: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46088" algn="just">
              <a:defRPr/>
            </a:pPr>
            <a:r>
              <a:rPr lang="ru-RU" sz="1700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в) жилое помещение, являющееся объектом долевого строительства по договору участия в долевом строительстве, в установленном порядке передано молодой семье.</a:t>
            </a:r>
          </a:p>
          <a:p>
            <a:pPr lvl="0" indent="446088" algn="just">
              <a:defRPr/>
            </a:pPr>
            <a:r>
              <a:rPr lang="ru-RU" sz="17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Устанавливается, что исполнение одного из изложенных условий должно быть отражено в документах, представляемых в банк для перечисления социальной выплаты.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6472" y="2132856"/>
            <a:ext cx="3523440" cy="567679"/>
          </a:xfrm>
          <a:prstGeom prst="roundRect">
            <a:avLst/>
          </a:prstGeom>
          <a:solidFill>
            <a:srgbClr val="E1FFFF"/>
          </a:solidFill>
          <a:ln w="22225">
            <a:solidFill>
              <a:srgbClr val="FF0000">
                <a:alpha val="74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lvl="0" algn="ctr">
              <a:defRPr/>
            </a:pPr>
            <a:r>
              <a:rPr lang="ru-RU" sz="1700" b="1" u="sng" cap="small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Предлагаемые изменения: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8259" y="2780928"/>
            <a:ext cx="8266354" cy="711696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Допускается приобретение жилого помещения по договору уступки права требования по договору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участия в долевом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строительстве.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29975" y="2700535"/>
            <a:ext cx="0" cy="24566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417803" y="3140968"/>
            <a:ext cx="280456" cy="0"/>
          </a:xfrm>
          <a:prstGeom prst="line">
            <a:avLst/>
          </a:prstGeom>
          <a:ln w="3810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29975" y="5157192"/>
            <a:ext cx="280456" cy="0"/>
          </a:xfrm>
          <a:prstGeom prst="line">
            <a:avLst/>
          </a:prstGeom>
          <a:ln w="3810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050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44463" y="70206"/>
            <a:ext cx="8820150" cy="1054538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Расширение возможностей использования социальной выплаты</a:t>
            </a: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уплаты первоначального взноса при получении жилищного 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кредита</a:t>
            </a: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cap="small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на погашение обязательств по жилищному кредиту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5496" y="6453336"/>
            <a:ext cx="352425" cy="360363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66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6472" y="1332383"/>
            <a:ext cx="8708141" cy="720080"/>
          </a:xfrm>
          <a:prstGeom prst="roundRect">
            <a:avLst/>
          </a:prstGeom>
          <a:solidFill>
            <a:srgbClr val="E1FFFF"/>
          </a:solidFill>
          <a:ln w="22225">
            <a:solidFill>
              <a:srgbClr val="FF0000">
                <a:alpha val="74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lvl="0" indent="446088" algn="just">
              <a:defRPr/>
            </a:pPr>
            <a:r>
              <a:rPr lang="ru-RU" sz="1700" b="1" u="sng" cap="small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Предлагаемые </a:t>
            </a:r>
            <a:r>
              <a:rPr lang="ru-RU" sz="1700" b="1" u="sng" cap="small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изменения:</a:t>
            </a:r>
            <a:r>
              <a:rPr lang="ru-RU" sz="1700" b="1" cap="small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Допускается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возможность использования социальной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выплаты:</a:t>
            </a:r>
            <a:endParaRPr lang="ru-RU" sz="1700" b="1" u="sng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3568" y="2276872"/>
            <a:ext cx="8266354" cy="1152128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на погашение обязательств по кредиту, полученному молодой семьей на погашение ранее полученного жилищного кредита (на рефинансирование жилищного кредита) (</a:t>
            </a:r>
            <a:r>
              <a:rPr lang="ru-RU" sz="17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аналогично, как предусмотрено для использования материнского (семейного) капитала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17803" y="2052463"/>
            <a:ext cx="20116" cy="29967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417803" y="2924944"/>
            <a:ext cx="280456" cy="0"/>
          </a:xfrm>
          <a:prstGeom prst="line">
            <a:avLst/>
          </a:prstGeom>
          <a:ln w="3810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17803" y="4077072"/>
            <a:ext cx="280456" cy="0"/>
          </a:xfrm>
          <a:prstGeom prst="line">
            <a:avLst/>
          </a:prstGeom>
          <a:ln w="3810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669752" y="3645024"/>
            <a:ext cx="8266354" cy="792087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уплаты первоначального взноса при получении жилищного кредита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уплаты цены договора участия в долевом строительстве;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3568" y="4653136"/>
            <a:ext cx="8266354" cy="792087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indent="446088"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на погашение обязательств по жилищному кредиту, полученному для уплаты цены договора участия в долевом строительстве;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417803" y="5049179"/>
            <a:ext cx="280456" cy="0"/>
          </a:xfrm>
          <a:prstGeom prst="line">
            <a:avLst/>
          </a:prstGeom>
          <a:ln w="3810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80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кругленный прямоугольник 21"/>
          <p:cNvSpPr/>
          <p:nvPr/>
        </p:nvSpPr>
        <p:spPr>
          <a:xfrm>
            <a:off x="286160" y="2924944"/>
            <a:ext cx="8536756" cy="6656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b="1" i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Необходимо аргументировано обосновать необходимость изменения срока принятия решения для защиты предложенного изменения в Правительстве РФ. </a:t>
            </a:r>
            <a:endParaRPr lang="ru-RU" sz="1600" b="1" i="1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4463" y="70206"/>
            <a:ext cx="8820150" cy="982530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Изменение срока принятия органом местного самоуправления </a:t>
            </a: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решения о признании молодой семьи участницей </a:t>
            </a:r>
          </a:p>
          <a:p>
            <a:pPr algn="ctr">
              <a:defRPr/>
            </a:pP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ведомственной целевой программы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13314" y="1700808"/>
            <a:ext cx="5008364" cy="480409"/>
          </a:xfrm>
          <a:prstGeom prst="roundRect">
            <a:avLst/>
          </a:prstGeom>
          <a:solidFill>
            <a:srgbClr val="E1FFFF"/>
          </a:solidFill>
          <a:ln w="22225">
            <a:solidFill>
              <a:srgbClr val="FF0000">
                <a:alpha val="74000"/>
              </a:srgb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lvl="0" algn="ctr">
              <a:defRPr/>
            </a:pPr>
            <a:r>
              <a:rPr lang="ru-RU" sz="1700" b="1" u="sng" cap="small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Рассматриваемые варианты:</a:t>
            </a:r>
            <a:endParaRPr lang="ru-RU" sz="1700" b="1" u="sng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8259" y="2480063"/>
            <a:ext cx="3456384" cy="444881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течении 10 рабочих дней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448100" y="2192619"/>
            <a:ext cx="0" cy="1040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1813314" y="1124744"/>
            <a:ext cx="5008364" cy="504056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ru-RU" sz="1700" b="1" u="sng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Действующая редакция:</a:t>
            </a:r>
            <a:r>
              <a:rPr lang="ru-RU" sz="1700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10-дневный срок.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6016" y="2480062"/>
            <a:ext cx="3456384" cy="444881"/>
          </a:xfrm>
          <a:prstGeom prst="roundRect">
            <a:avLst/>
          </a:prstGeom>
          <a:solidFill>
            <a:srgbClr val="E1FFFF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20-дневный срок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2447136" y="2296652"/>
            <a:ext cx="3997072" cy="1140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63687" y="2284482"/>
            <a:ext cx="5054" cy="1521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915" y="2316078"/>
            <a:ext cx="42863" cy="17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144338" y="3742614"/>
            <a:ext cx="8820150" cy="1270562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8000"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Предоставление возможности органу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исполнительной власти субъекта 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Российской Федерации принять решение об оформлении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свидетельств о праве на получение социальной 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выплаты на стандартных листах формата А4 или А5 (без изготовления специальных бланков)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4338" y="5106358"/>
            <a:ext cx="8820150" cy="986938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8000"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Исключено требование о проверке банком соответствия приобретенного молодой семьей жилого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помещения условиям отнесения жилых 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помещений к </a:t>
            </a:r>
            <a:r>
              <a:rPr lang="ru-RU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жилью экономического класса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44338" y="6194862"/>
            <a:ext cx="8820150" cy="402490"/>
          </a:xfrm>
          <a:prstGeom prst="roundRect">
            <a:avLst/>
          </a:prstGeom>
          <a:solidFill>
            <a:srgbClr val="FFFFCC"/>
          </a:solidFill>
          <a:ln w="22225">
            <a:solidFill>
              <a:schemeClr val="tx1">
                <a:alpha val="74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108000" anchor="ctr"/>
          <a:lstStyle/>
          <a:p>
            <a:pPr algn="ctr">
              <a:defRPr/>
            </a:pP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cap="small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cap="small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Изменения редакционного характера</a:t>
            </a:r>
            <a:endParaRPr lang="ru-RU" i="1" cap="small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5496" y="6453336"/>
            <a:ext cx="352425" cy="360363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66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4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713</Words>
  <Application>Microsoft Office PowerPoint</Application>
  <PresentationFormat>Экран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Маршалов Александр Олегович</dc:creator>
  <cp:lastModifiedBy>Маршалов Александр Олегович</cp:lastModifiedBy>
  <cp:revision>24</cp:revision>
  <dcterms:created xsi:type="dcterms:W3CDTF">2019-10-10T07:17:39Z</dcterms:created>
  <dcterms:modified xsi:type="dcterms:W3CDTF">2019-10-11T10:21:29Z</dcterms:modified>
</cp:coreProperties>
</file>